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2" r:id="rId3"/>
    <p:sldId id="257" r:id="rId4"/>
    <p:sldId id="258" r:id="rId5"/>
    <p:sldId id="259" r:id="rId6"/>
    <p:sldId id="260" r:id="rId7"/>
    <p:sldId id="261" r:id="rId8"/>
    <p:sldId id="266" r:id="rId9"/>
    <p:sldId id="263" r:id="rId10"/>
    <p:sldId id="264"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4660"/>
  </p:normalViewPr>
  <p:slideViewPr>
    <p:cSldViewPr snapToGrid="0">
      <p:cViewPr varScale="1">
        <p:scale>
          <a:sx n="83" d="100"/>
          <a:sy n="83" d="100"/>
        </p:scale>
        <p:origin x="48"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11/30/2019</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11/30/2019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11/30/2019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11/30/2019</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11/30/2019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11/30/2019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11/30/2019</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11/30/2019</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11/30/2019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11/30/2019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11/30/2019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11/30/2019</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mapsofindia.com/pincode/india/karnataka/bangalore/" TargetMode="External"/><Relationship Id="rId2" Type="http://schemas.openxmlformats.org/officeDocument/2006/relationships/hyperlink" Target="https://www.mapsofindia.com/pincode/india/telangana/hyderabad/"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E3B2D-C725-4610-99E8-8B6491F77DDF}"/>
              </a:ext>
            </a:extLst>
          </p:cNvPr>
          <p:cNvSpPr>
            <a:spLocks noGrp="1"/>
          </p:cNvSpPr>
          <p:nvPr>
            <p:ph type="ctrTitle"/>
          </p:nvPr>
        </p:nvSpPr>
        <p:spPr/>
        <p:txBody>
          <a:bodyPr/>
          <a:lstStyle/>
          <a:p>
            <a:r>
              <a:rPr lang="en-US" dirty="0"/>
              <a:t>The Battle of neighborhoods </a:t>
            </a:r>
          </a:p>
        </p:txBody>
      </p:sp>
      <p:sp>
        <p:nvSpPr>
          <p:cNvPr id="3" name="Subtitle 2">
            <a:extLst>
              <a:ext uri="{FF2B5EF4-FFF2-40B4-BE49-F238E27FC236}">
                <a16:creationId xmlns:a16="http://schemas.microsoft.com/office/drawing/2014/main" id="{964950AC-B675-46F7-8263-FC1256359D11}"/>
              </a:ext>
            </a:extLst>
          </p:cNvPr>
          <p:cNvSpPr>
            <a:spLocks noGrp="1"/>
          </p:cNvSpPr>
          <p:nvPr>
            <p:ph type="subTitle" idx="1"/>
          </p:nvPr>
        </p:nvSpPr>
        <p:spPr>
          <a:xfrm>
            <a:off x="7668228" y="3628501"/>
            <a:ext cx="9448800" cy="685800"/>
          </a:xfrm>
        </p:spPr>
        <p:txBody>
          <a:bodyPr>
            <a:normAutofit/>
          </a:bodyPr>
          <a:lstStyle/>
          <a:p>
            <a:r>
              <a:rPr lang="en-US" dirty="0"/>
              <a:t>Hyderabad vs Bangalore </a:t>
            </a:r>
          </a:p>
          <a:p>
            <a:endParaRPr lang="en-US" dirty="0"/>
          </a:p>
        </p:txBody>
      </p:sp>
      <p:sp>
        <p:nvSpPr>
          <p:cNvPr id="4" name="TextBox 3">
            <a:extLst>
              <a:ext uri="{FF2B5EF4-FFF2-40B4-BE49-F238E27FC236}">
                <a16:creationId xmlns:a16="http://schemas.microsoft.com/office/drawing/2014/main" id="{86891747-7DAC-4A7D-BA18-1047F4D17F88}"/>
              </a:ext>
            </a:extLst>
          </p:cNvPr>
          <p:cNvSpPr txBox="1"/>
          <p:nvPr/>
        </p:nvSpPr>
        <p:spPr>
          <a:xfrm>
            <a:off x="9705422" y="5453597"/>
            <a:ext cx="2582758" cy="646331"/>
          </a:xfrm>
          <a:prstGeom prst="rect">
            <a:avLst/>
          </a:prstGeom>
          <a:noFill/>
        </p:spPr>
        <p:txBody>
          <a:bodyPr wrap="none" rtlCol="0">
            <a:spAutoFit/>
          </a:bodyPr>
          <a:lstStyle/>
          <a:p>
            <a:r>
              <a:rPr lang="en-US" dirty="0"/>
              <a:t>By Sri Ram Chintapalli</a:t>
            </a:r>
          </a:p>
          <a:p>
            <a:endParaRPr lang="en-US" dirty="0"/>
          </a:p>
        </p:txBody>
      </p:sp>
    </p:spTree>
    <p:extLst>
      <p:ext uri="{BB962C8B-B14F-4D97-AF65-F5344CB8AC3E}">
        <p14:creationId xmlns:p14="http://schemas.microsoft.com/office/powerpoint/2010/main" val="15519646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C67F0-44A1-4636-8B7A-66A0AAECB325}"/>
              </a:ext>
            </a:extLst>
          </p:cNvPr>
          <p:cNvSpPr>
            <a:spLocks noGrp="1"/>
          </p:cNvSpPr>
          <p:nvPr>
            <p:ph type="title"/>
          </p:nvPr>
        </p:nvSpPr>
        <p:spPr>
          <a:xfrm>
            <a:off x="-153590" y="4165916"/>
            <a:ext cx="3448687" cy="496928"/>
          </a:xfrm>
        </p:spPr>
        <p:txBody>
          <a:bodyPr>
            <a:normAutofit fontScale="90000"/>
          </a:bodyPr>
          <a:lstStyle/>
          <a:p>
            <a:r>
              <a:rPr lang="en-US" dirty="0"/>
              <a:t>Conclusion:</a:t>
            </a:r>
          </a:p>
        </p:txBody>
      </p:sp>
      <p:pic>
        <p:nvPicPr>
          <p:cNvPr id="5" name="Content Placeholder 4">
            <a:extLst>
              <a:ext uri="{FF2B5EF4-FFF2-40B4-BE49-F238E27FC236}">
                <a16:creationId xmlns:a16="http://schemas.microsoft.com/office/drawing/2014/main" id="{EDEB1C76-EE54-4DD9-BA13-002BB4F7DE29}"/>
              </a:ext>
            </a:extLst>
          </p:cNvPr>
          <p:cNvPicPr>
            <a:picLocks noGrp="1" noChangeAspect="1"/>
          </p:cNvPicPr>
          <p:nvPr>
            <p:ph idx="1"/>
          </p:nvPr>
        </p:nvPicPr>
        <p:blipFill>
          <a:blip r:embed="rId2"/>
          <a:stretch>
            <a:fillRect/>
          </a:stretch>
        </p:blipFill>
        <p:spPr>
          <a:xfrm>
            <a:off x="5384262" y="-9277"/>
            <a:ext cx="6807737" cy="2922104"/>
          </a:xfrm>
        </p:spPr>
      </p:pic>
      <p:pic>
        <p:nvPicPr>
          <p:cNvPr id="7" name="Picture 6">
            <a:extLst>
              <a:ext uri="{FF2B5EF4-FFF2-40B4-BE49-F238E27FC236}">
                <a16:creationId xmlns:a16="http://schemas.microsoft.com/office/drawing/2014/main" id="{631ECA18-159B-42C7-8241-F201CA718138}"/>
              </a:ext>
            </a:extLst>
          </p:cNvPr>
          <p:cNvPicPr>
            <a:picLocks noChangeAspect="1"/>
          </p:cNvPicPr>
          <p:nvPr/>
        </p:nvPicPr>
        <p:blipFill>
          <a:blip r:embed="rId3"/>
          <a:stretch>
            <a:fillRect/>
          </a:stretch>
        </p:blipFill>
        <p:spPr>
          <a:xfrm>
            <a:off x="0" y="0"/>
            <a:ext cx="5337314" cy="2922104"/>
          </a:xfrm>
          <a:prstGeom prst="rect">
            <a:avLst/>
          </a:prstGeom>
        </p:spPr>
      </p:pic>
      <p:sp>
        <p:nvSpPr>
          <p:cNvPr id="8" name="Title 1">
            <a:extLst>
              <a:ext uri="{FF2B5EF4-FFF2-40B4-BE49-F238E27FC236}">
                <a16:creationId xmlns:a16="http://schemas.microsoft.com/office/drawing/2014/main" id="{99278E49-613E-4DD4-9D6F-1497D536D31E}"/>
              </a:ext>
            </a:extLst>
          </p:cNvPr>
          <p:cNvSpPr txBox="1">
            <a:spLocks/>
          </p:cNvSpPr>
          <p:nvPr/>
        </p:nvSpPr>
        <p:spPr>
          <a:xfrm>
            <a:off x="-153590" y="3028529"/>
            <a:ext cx="2491409" cy="494969"/>
          </a:xfrm>
          <a:prstGeom prst="rect">
            <a:avLst/>
          </a:prstGeom>
        </p:spPr>
        <p:txBody>
          <a:bodyPr vert="horz" lIns="91440" tIns="45720" rIns="91440" bIns="45720" rtlCol="0" anchor="ctr">
            <a:normAutofit fontScale="90000" lnSpcReduction="20000"/>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dirty="0"/>
              <a:t>Analysis:</a:t>
            </a:r>
          </a:p>
        </p:txBody>
      </p:sp>
      <p:sp>
        <p:nvSpPr>
          <p:cNvPr id="9" name="TextBox 8">
            <a:extLst>
              <a:ext uri="{FF2B5EF4-FFF2-40B4-BE49-F238E27FC236}">
                <a16:creationId xmlns:a16="http://schemas.microsoft.com/office/drawing/2014/main" id="{3231602A-AD42-475F-994E-9AA6C6ED8E57}"/>
              </a:ext>
            </a:extLst>
          </p:cNvPr>
          <p:cNvSpPr txBox="1"/>
          <p:nvPr/>
        </p:nvSpPr>
        <p:spPr>
          <a:xfrm>
            <a:off x="119833" y="4662844"/>
            <a:ext cx="11952334" cy="2031325"/>
          </a:xfrm>
          <a:prstGeom prst="rect">
            <a:avLst/>
          </a:prstGeom>
          <a:noFill/>
        </p:spPr>
        <p:txBody>
          <a:bodyPr wrap="square" rtlCol="0">
            <a:spAutoFit/>
          </a:bodyPr>
          <a:lstStyle/>
          <a:p>
            <a:r>
              <a:rPr lang="en-US" dirty="0"/>
              <a:t>Using Foursquare API, we have capture data of common places for HYDERABAD and BANGALORE. Using it, we refer back to our main objectives, which is to determine the Best Place to buy home and Start a new food cart business. In conclusion, both cities HYDERABAD and BANGALORE are metropolitan cities in India. However, to find which cities is best base on common venues visited is quite difficult. But we can assume for some extent of results to be correct based on the total venues and food options in each neighborhood. </a:t>
            </a:r>
          </a:p>
          <a:p>
            <a:r>
              <a:rPr lang="en-US" dirty="0"/>
              <a:t>Thank you</a:t>
            </a:r>
          </a:p>
        </p:txBody>
      </p:sp>
    </p:spTree>
    <p:extLst>
      <p:ext uri="{BB962C8B-B14F-4D97-AF65-F5344CB8AC3E}">
        <p14:creationId xmlns:p14="http://schemas.microsoft.com/office/powerpoint/2010/main" val="2083251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FC456-1143-4921-8B24-FD967A692D91}"/>
              </a:ext>
            </a:extLst>
          </p:cNvPr>
          <p:cNvSpPr>
            <a:spLocks noGrp="1"/>
          </p:cNvSpPr>
          <p:nvPr>
            <p:ph type="title"/>
          </p:nvPr>
        </p:nvSpPr>
        <p:spPr>
          <a:xfrm>
            <a:off x="0" y="1146472"/>
            <a:ext cx="4969164" cy="1293028"/>
          </a:xfrm>
        </p:spPr>
        <p:txBody>
          <a:bodyPr/>
          <a:lstStyle/>
          <a:p>
            <a:r>
              <a:rPr lang="en-US" dirty="0"/>
              <a:t>Business Problem:</a:t>
            </a:r>
          </a:p>
        </p:txBody>
      </p:sp>
      <p:sp>
        <p:nvSpPr>
          <p:cNvPr id="3" name="Content Placeholder 2">
            <a:extLst>
              <a:ext uri="{FF2B5EF4-FFF2-40B4-BE49-F238E27FC236}">
                <a16:creationId xmlns:a16="http://schemas.microsoft.com/office/drawing/2014/main" id="{20223336-E897-48CE-B294-169D0C8BED18}"/>
              </a:ext>
            </a:extLst>
          </p:cNvPr>
          <p:cNvSpPr>
            <a:spLocks noGrp="1"/>
          </p:cNvSpPr>
          <p:nvPr>
            <p:ph idx="1"/>
          </p:nvPr>
        </p:nvSpPr>
        <p:spPr/>
        <p:txBody>
          <a:bodyPr/>
          <a:lstStyle/>
          <a:p>
            <a:pPr marL="0" indent="0">
              <a:buNone/>
            </a:pPr>
            <a:endParaRPr lang="en-US" b="1" dirty="0"/>
          </a:p>
          <a:p>
            <a:r>
              <a:rPr lang="en-US" dirty="0"/>
              <a:t>A customer wants to compare the neighborhoods of Hyderabad and Bangalore. So that would provide some insights of locations that are suitable for buying a House and starting his new food cart business. To do such we need to compare the areas using the Data Analytics and Machine learning algorithm(K-means) which will help the customer to take decision on settling down/buying house/starting his own business.</a:t>
            </a:r>
          </a:p>
          <a:p>
            <a:endParaRPr lang="en-US" dirty="0"/>
          </a:p>
        </p:txBody>
      </p:sp>
    </p:spTree>
    <p:extLst>
      <p:ext uri="{BB962C8B-B14F-4D97-AF65-F5344CB8AC3E}">
        <p14:creationId xmlns:p14="http://schemas.microsoft.com/office/powerpoint/2010/main" val="120812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01C77-99DE-49D8-964D-E976B7E60939}"/>
              </a:ext>
            </a:extLst>
          </p:cNvPr>
          <p:cNvSpPr>
            <a:spLocks noGrp="1"/>
          </p:cNvSpPr>
          <p:nvPr>
            <p:ph type="title"/>
          </p:nvPr>
        </p:nvSpPr>
        <p:spPr>
          <a:xfrm>
            <a:off x="97654" y="1447059"/>
            <a:ext cx="1698224" cy="1018713"/>
          </a:xfrm>
        </p:spPr>
        <p:txBody>
          <a:bodyPr>
            <a:normAutofit fontScale="90000"/>
          </a:bodyPr>
          <a:lstStyle/>
          <a:p>
            <a:r>
              <a:rPr lang="en-US" dirty="0"/>
              <a:t>Data :</a:t>
            </a:r>
          </a:p>
        </p:txBody>
      </p:sp>
      <p:sp>
        <p:nvSpPr>
          <p:cNvPr id="3" name="Content Placeholder 2">
            <a:extLst>
              <a:ext uri="{FF2B5EF4-FFF2-40B4-BE49-F238E27FC236}">
                <a16:creationId xmlns:a16="http://schemas.microsoft.com/office/drawing/2014/main" id="{7C979AAA-E923-4B14-BD81-9EDC63B5EDB8}"/>
              </a:ext>
            </a:extLst>
          </p:cNvPr>
          <p:cNvSpPr>
            <a:spLocks noGrp="1"/>
          </p:cNvSpPr>
          <p:nvPr>
            <p:ph idx="1"/>
          </p:nvPr>
        </p:nvSpPr>
        <p:spPr>
          <a:xfrm>
            <a:off x="685800" y="2531912"/>
            <a:ext cx="10820400" cy="4024125"/>
          </a:xfrm>
        </p:spPr>
        <p:txBody>
          <a:bodyPr/>
          <a:lstStyle/>
          <a:p>
            <a:r>
              <a:rPr lang="en-US" dirty="0"/>
              <a:t>Following data sources would be needed to generate the required information:</a:t>
            </a:r>
          </a:p>
          <a:p>
            <a:pPr marL="0" indent="0">
              <a:buNone/>
            </a:pPr>
            <a:r>
              <a:rPr lang="en-US" dirty="0"/>
              <a:t>• Data will be scrapped for the locations using below URLs:</a:t>
            </a:r>
          </a:p>
          <a:p>
            <a:pPr marL="0" indent="0">
              <a:buNone/>
            </a:pPr>
            <a:r>
              <a:rPr lang="en-US" u="sng" dirty="0">
                <a:hlinkClick r:id="rId2"/>
              </a:rPr>
              <a:t>https://www.mapsofindia.com/pincode/india/telangana/hyderabad/</a:t>
            </a:r>
            <a:endParaRPr lang="en-US" dirty="0"/>
          </a:p>
          <a:p>
            <a:pPr marL="0" indent="0">
              <a:buNone/>
            </a:pPr>
            <a:r>
              <a:rPr lang="en-US" u="sng" dirty="0">
                <a:hlinkClick r:id="rId3"/>
              </a:rPr>
              <a:t>https://www.mapsofindia.com/pincode/india/karnataka/bangalore/</a:t>
            </a:r>
            <a:endParaRPr lang="en-US" dirty="0"/>
          </a:p>
          <a:p>
            <a:pPr marL="0" indent="0">
              <a:buNone/>
            </a:pPr>
            <a:r>
              <a:rPr lang="en-US" dirty="0"/>
              <a:t>• All venues or neighborhood areas through Foursquare API</a:t>
            </a:r>
          </a:p>
          <a:p>
            <a:pPr marL="0" indent="0">
              <a:buNone/>
            </a:pPr>
            <a:r>
              <a:rPr lang="en-US" dirty="0"/>
              <a:t>• Geocoder (google maps) to get coordinates of neighborhoods</a:t>
            </a:r>
          </a:p>
          <a:p>
            <a:endParaRPr lang="en-US" dirty="0"/>
          </a:p>
        </p:txBody>
      </p:sp>
    </p:spTree>
    <p:extLst>
      <p:ext uri="{BB962C8B-B14F-4D97-AF65-F5344CB8AC3E}">
        <p14:creationId xmlns:p14="http://schemas.microsoft.com/office/powerpoint/2010/main" val="3125414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0D190-5928-4BB6-9052-74408218B401}"/>
              </a:ext>
            </a:extLst>
          </p:cNvPr>
          <p:cNvSpPr>
            <a:spLocks noGrp="1"/>
          </p:cNvSpPr>
          <p:nvPr>
            <p:ph type="title"/>
          </p:nvPr>
        </p:nvSpPr>
        <p:spPr>
          <a:xfrm>
            <a:off x="-271831" y="1287260"/>
            <a:ext cx="8593584" cy="929937"/>
          </a:xfrm>
        </p:spPr>
        <p:txBody>
          <a:bodyPr>
            <a:normAutofit fontScale="90000"/>
          </a:bodyPr>
          <a:lstStyle/>
          <a:p>
            <a:r>
              <a:rPr lang="en-US" dirty="0"/>
              <a:t>Final Data frames of Hyderabad </a:t>
            </a:r>
          </a:p>
        </p:txBody>
      </p:sp>
      <p:pic>
        <p:nvPicPr>
          <p:cNvPr id="4" name="Content Placeholder 3">
            <a:extLst>
              <a:ext uri="{FF2B5EF4-FFF2-40B4-BE49-F238E27FC236}">
                <a16:creationId xmlns:a16="http://schemas.microsoft.com/office/drawing/2014/main" id="{363247CA-78A0-49DE-9D7D-EF642D38CC53}"/>
              </a:ext>
            </a:extLst>
          </p:cNvPr>
          <p:cNvPicPr>
            <a:picLocks noGrp="1" noChangeAspect="1"/>
          </p:cNvPicPr>
          <p:nvPr>
            <p:ph idx="1"/>
          </p:nvPr>
        </p:nvPicPr>
        <p:blipFill>
          <a:blip r:embed="rId2"/>
          <a:stretch>
            <a:fillRect/>
          </a:stretch>
        </p:blipFill>
        <p:spPr>
          <a:xfrm>
            <a:off x="67737" y="2217197"/>
            <a:ext cx="12124263" cy="4551351"/>
          </a:xfrm>
          <a:prstGeom prst="rect">
            <a:avLst/>
          </a:prstGeom>
        </p:spPr>
      </p:pic>
    </p:spTree>
    <p:extLst>
      <p:ext uri="{BB962C8B-B14F-4D97-AF65-F5344CB8AC3E}">
        <p14:creationId xmlns:p14="http://schemas.microsoft.com/office/powerpoint/2010/main" val="3028500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B3847AE-C1AF-4304-8D71-95A62D7D10F2}"/>
              </a:ext>
            </a:extLst>
          </p:cNvPr>
          <p:cNvPicPr>
            <a:picLocks noGrp="1" noChangeAspect="1"/>
          </p:cNvPicPr>
          <p:nvPr>
            <p:ph idx="1"/>
          </p:nvPr>
        </p:nvPicPr>
        <p:blipFill>
          <a:blip r:embed="rId2"/>
          <a:stretch>
            <a:fillRect/>
          </a:stretch>
        </p:blipFill>
        <p:spPr>
          <a:xfrm>
            <a:off x="0" y="2563019"/>
            <a:ext cx="12192000" cy="4215468"/>
          </a:xfrm>
          <a:prstGeom prst="rect">
            <a:avLst/>
          </a:prstGeom>
        </p:spPr>
      </p:pic>
      <p:sp>
        <p:nvSpPr>
          <p:cNvPr id="5" name="Title 1">
            <a:extLst>
              <a:ext uri="{FF2B5EF4-FFF2-40B4-BE49-F238E27FC236}">
                <a16:creationId xmlns:a16="http://schemas.microsoft.com/office/drawing/2014/main" id="{51E322F8-285B-4641-9D1D-2192887213FE}"/>
              </a:ext>
            </a:extLst>
          </p:cNvPr>
          <p:cNvSpPr>
            <a:spLocks noGrp="1"/>
          </p:cNvSpPr>
          <p:nvPr>
            <p:ph type="title"/>
          </p:nvPr>
        </p:nvSpPr>
        <p:spPr>
          <a:xfrm>
            <a:off x="-271831" y="1287260"/>
            <a:ext cx="8593584" cy="929937"/>
          </a:xfrm>
        </p:spPr>
        <p:txBody>
          <a:bodyPr>
            <a:normAutofit fontScale="90000"/>
          </a:bodyPr>
          <a:lstStyle/>
          <a:p>
            <a:r>
              <a:rPr lang="en-US" dirty="0"/>
              <a:t>Final Data frames of Bangalore </a:t>
            </a:r>
          </a:p>
        </p:txBody>
      </p:sp>
    </p:spTree>
    <p:extLst>
      <p:ext uri="{BB962C8B-B14F-4D97-AF65-F5344CB8AC3E}">
        <p14:creationId xmlns:p14="http://schemas.microsoft.com/office/powerpoint/2010/main" val="2757629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DB19A-54B2-4B8F-822B-FF734EB9AC55}"/>
              </a:ext>
            </a:extLst>
          </p:cNvPr>
          <p:cNvSpPr>
            <a:spLocks noGrp="1"/>
          </p:cNvSpPr>
          <p:nvPr>
            <p:ph type="title"/>
          </p:nvPr>
        </p:nvSpPr>
        <p:spPr>
          <a:xfrm>
            <a:off x="-1" y="1326767"/>
            <a:ext cx="6798365" cy="867793"/>
          </a:xfrm>
        </p:spPr>
        <p:txBody>
          <a:bodyPr>
            <a:normAutofit/>
          </a:bodyPr>
          <a:lstStyle/>
          <a:p>
            <a:r>
              <a:rPr lang="en-US" dirty="0"/>
              <a:t>Folium map Hyderabad:</a:t>
            </a:r>
          </a:p>
        </p:txBody>
      </p:sp>
      <p:pic>
        <p:nvPicPr>
          <p:cNvPr id="6" name="Content Placeholder 5">
            <a:extLst>
              <a:ext uri="{FF2B5EF4-FFF2-40B4-BE49-F238E27FC236}">
                <a16:creationId xmlns:a16="http://schemas.microsoft.com/office/drawing/2014/main" id="{CEB9D120-2322-4191-95D8-58CD05163446}"/>
              </a:ext>
            </a:extLst>
          </p:cNvPr>
          <p:cNvPicPr>
            <a:picLocks noGrp="1" noChangeAspect="1"/>
          </p:cNvPicPr>
          <p:nvPr>
            <p:ph idx="1"/>
          </p:nvPr>
        </p:nvPicPr>
        <p:blipFill>
          <a:blip r:embed="rId2"/>
          <a:stretch>
            <a:fillRect/>
          </a:stretch>
        </p:blipFill>
        <p:spPr>
          <a:xfrm>
            <a:off x="-1" y="2067340"/>
            <a:ext cx="12192001" cy="4790660"/>
          </a:xfrm>
          <a:prstGeom prst="rect">
            <a:avLst/>
          </a:prstGeom>
        </p:spPr>
      </p:pic>
    </p:spTree>
    <p:extLst>
      <p:ext uri="{BB962C8B-B14F-4D97-AF65-F5344CB8AC3E}">
        <p14:creationId xmlns:p14="http://schemas.microsoft.com/office/powerpoint/2010/main" val="4073855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3F2CD-251B-41D6-8774-B4936D5C2262}"/>
              </a:ext>
            </a:extLst>
          </p:cNvPr>
          <p:cNvSpPr>
            <a:spLocks noGrp="1"/>
          </p:cNvSpPr>
          <p:nvPr>
            <p:ph type="title"/>
          </p:nvPr>
        </p:nvSpPr>
        <p:spPr>
          <a:xfrm>
            <a:off x="-178905" y="1222513"/>
            <a:ext cx="6894443" cy="834888"/>
          </a:xfrm>
        </p:spPr>
        <p:txBody>
          <a:bodyPr/>
          <a:lstStyle/>
          <a:p>
            <a:r>
              <a:rPr lang="en-US" dirty="0"/>
              <a:t>Folium Map Bangalore:</a:t>
            </a:r>
          </a:p>
        </p:txBody>
      </p:sp>
      <p:pic>
        <p:nvPicPr>
          <p:cNvPr id="7" name="Content Placeholder 6">
            <a:extLst>
              <a:ext uri="{FF2B5EF4-FFF2-40B4-BE49-F238E27FC236}">
                <a16:creationId xmlns:a16="http://schemas.microsoft.com/office/drawing/2014/main" id="{9894E835-879B-450E-9800-E2219E14F684}"/>
              </a:ext>
            </a:extLst>
          </p:cNvPr>
          <p:cNvPicPr>
            <a:picLocks noGrp="1" noChangeAspect="1"/>
          </p:cNvPicPr>
          <p:nvPr>
            <p:ph idx="1"/>
          </p:nvPr>
        </p:nvPicPr>
        <p:blipFill>
          <a:blip r:embed="rId2"/>
          <a:stretch>
            <a:fillRect/>
          </a:stretch>
        </p:blipFill>
        <p:spPr>
          <a:xfrm>
            <a:off x="79513" y="1977887"/>
            <a:ext cx="12192000" cy="4880113"/>
          </a:xfrm>
          <a:prstGeom prst="rect">
            <a:avLst/>
          </a:prstGeom>
        </p:spPr>
      </p:pic>
    </p:spTree>
    <p:extLst>
      <p:ext uri="{BB962C8B-B14F-4D97-AF65-F5344CB8AC3E}">
        <p14:creationId xmlns:p14="http://schemas.microsoft.com/office/powerpoint/2010/main" val="1328761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E90A3-FDC9-4231-8C20-43B6B557F05A}"/>
              </a:ext>
            </a:extLst>
          </p:cNvPr>
          <p:cNvSpPr>
            <a:spLocks noGrp="1"/>
          </p:cNvSpPr>
          <p:nvPr>
            <p:ph type="title"/>
          </p:nvPr>
        </p:nvSpPr>
        <p:spPr/>
        <p:txBody>
          <a:bodyPr/>
          <a:lstStyle/>
          <a:p>
            <a:r>
              <a:rPr lang="en-US" dirty="0"/>
              <a:t>K-Means Clustering-HYD</a:t>
            </a:r>
          </a:p>
        </p:txBody>
      </p:sp>
      <p:pic>
        <p:nvPicPr>
          <p:cNvPr id="4" name="Content Placeholder 3">
            <a:extLst>
              <a:ext uri="{FF2B5EF4-FFF2-40B4-BE49-F238E27FC236}">
                <a16:creationId xmlns:a16="http://schemas.microsoft.com/office/drawing/2014/main" id="{01AD8635-44F9-482E-A382-306FD25D8462}"/>
              </a:ext>
            </a:extLst>
          </p:cNvPr>
          <p:cNvPicPr>
            <a:picLocks noGrp="1" noChangeAspect="1"/>
          </p:cNvPicPr>
          <p:nvPr>
            <p:ph idx="1"/>
          </p:nvPr>
        </p:nvPicPr>
        <p:blipFill>
          <a:blip r:embed="rId2"/>
          <a:stretch>
            <a:fillRect/>
          </a:stretch>
        </p:blipFill>
        <p:spPr>
          <a:xfrm>
            <a:off x="0" y="1719471"/>
            <a:ext cx="12191999" cy="5138530"/>
          </a:xfrm>
          <a:prstGeom prst="rect">
            <a:avLst/>
          </a:prstGeom>
        </p:spPr>
      </p:pic>
    </p:spTree>
    <p:extLst>
      <p:ext uri="{BB962C8B-B14F-4D97-AF65-F5344CB8AC3E}">
        <p14:creationId xmlns:p14="http://schemas.microsoft.com/office/powerpoint/2010/main" val="2249566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69E0D-EDB0-4531-8EA3-482972EB64C8}"/>
              </a:ext>
            </a:extLst>
          </p:cNvPr>
          <p:cNvSpPr>
            <a:spLocks noGrp="1"/>
          </p:cNvSpPr>
          <p:nvPr>
            <p:ph type="title"/>
          </p:nvPr>
        </p:nvSpPr>
        <p:spPr/>
        <p:txBody>
          <a:bodyPr/>
          <a:lstStyle/>
          <a:p>
            <a:r>
              <a:rPr lang="en-US" dirty="0"/>
              <a:t>K-means clustering-BAN</a:t>
            </a:r>
          </a:p>
        </p:txBody>
      </p:sp>
      <p:pic>
        <p:nvPicPr>
          <p:cNvPr id="4" name="Content Placeholder 3">
            <a:extLst>
              <a:ext uri="{FF2B5EF4-FFF2-40B4-BE49-F238E27FC236}">
                <a16:creationId xmlns:a16="http://schemas.microsoft.com/office/drawing/2014/main" id="{95E55499-4D0B-49BA-B981-54AF6010EA42}"/>
              </a:ext>
            </a:extLst>
          </p:cNvPr>
          <p:cNvPicPr>
            <a:picLocks noGrp="1" noChangeAspect="1"/>
          </p:cNvPicPr>
          <p:nvPr>
            <p:ph idx="1"/>
          </p:nvPr>
        </p:nvPicPr>
        <p:blipFill>
          <a:blip r:embed="rId2"/>
          <a:stretch>
            <a:fillRect/>
          </a:stretch>
        </p:blipFill>
        <p:spPr>
          <a:xfrm>
            <a:off x="0" y="1938130"/>
            <a:ext cx="12192000" cy="4919869"/>
          </a:xfrm>
          <a:prstGeom prst="rect">
            <a:avLst/>
          </a:prstGeom>
        </p:spPr>
      </p:pic>
    </p:spTree>
    <p:extLst>
      <p:ext uri="{BB962C8B-B14F-4D97-AF65-F5344CB8AC3E}">
        <p14:creationId xmlns:p14="http://schemas.microsoft.com/office/powerpoint/2010/main" val="3140920854"/>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TM04033937[[fn=Vapor Trail]]</Template>
  <TotalTime>32</TotalTime>
  <Words>295</Words>
  <Application>Microsoft Office PowerPoint</Application>
  <PresentationFormat>Widescreen</PresentationFormat>
  <Paragraphs>23</Paragraphs>
  <Slides>10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Century Gothic</vt:lpstr>
      <vt:lpstr>Vapor Trail</vt:lpstr>
      <vt:lpstr>The Battle of neighborhoods </vt:lpstr>
      <vt:lpstr>Business Problem:</vt:lpstr>
      <vt:lpstr>Data :</vt:lpstr>
      <vt:lpstr>Final Data frames of Hyderabad </vt:lpstr>
      <vt:lpstr>Final Data frames of Bangalore </vt:lpstr>
      <vt:lpstr>Folium map Hyderabad:</vt:lpstr>
      <vt:lpstr>Folium Map Bangalore:</vt:lpstr>
      <vt:lpstr>K-Means Clustering-HYD</vt:lpstr>
      <vt:lpstr>K-means clustering-BAN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Battle of neighborhoods </dc:title>
  <dc:creator>Chintapalli, Sri (Contractor)</dc:creator>
  <cp:lastModifiedBy>Chintapalli, Sri (Contractor)</cp:lastModifiedBy>
  <cp:revision>5</cp:revision>
  <dcterms:created xsi:type="dcterms:W3CDTF">2019-12-01T00:45:52Z</dcterms:created>
  <dcterms:modified xsi:type="dcterms:W3CDTF">2019-12-01T01:18:15Z</dcterms:modified>
</cp:coreProperties>
</file>